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1813" r:id="rId3"/>
    <p:sldId id="265" r:id="rId4"/>
    <p:sldId id="1528" r:id="rId5"/>
    <p:sldId id="1535" r:id="rId6"/>
    <p:sldId id="362" r:id="rId7"/>
    <p:sldId id="1805" r:id="rId8"/>
    <p:sldId id="1815" r:id="rId9"/>
    <p:sldId id="1816" r:id="rId10"/>
    <p:sldId id="1817" r:id="rId11"/>
    <p:sldId id="1536" r:id="rId12"/>
    <p:sldId id="1530" r:id="rId13"/>
    <p:sldId id="1527" r:id="rId14"/>
    <p:sldId id="305" r:id="rId15"/>
    <p:sldId id="1806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D6F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1"/>
    <p:restoredTop sz="94513"/>
  </p:normalViewPr>
  <p:slideViewPr>
    <p:cSldViewPr snapToGrid="0" snapToObjects="1">
      <p:cViewPr varScale="1">
        <p:scale>
          <a:sx n="135" d="100"/>
          <a:sy n="135" d="100"/>
        </p:scale>
        <p:origin x="18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C2F00-53C1-844E-BFFA-AB0E45A94630}" type="datetimeFigureOut">
              <a:rPr lang="en-US" smtClean="0"/>
              <a:t>6/14/20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EA0C6-41CD-3A46-B653-A5A8F9AED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114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76163-ADBB-254A-9F6E-EBD2FCBE0398}" type="datetimeFigureOut">
              <a:rPr lang="en-US" smtClean="0"/>
              <a:t>6/14/20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B59C5-08C7-A344-A12B-6EDDE548F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73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Glib statement – wanted now.  </a:t>
            </a:r>
          </a:p>
          <a:p>
            <a:pPr>
              <a:buFontTx/>
              <a:buNone/>
            </a:pPr>
            <a:r>
              <a:rPr lang="en-US" dirty="0"/>
              <a:t>Required late century – transition technologies.</a:t>
            </a:r>
          </a:p>
          <a:p>
            <a:pPr>
              <a:buFontTx/>
              <a:buNone/>
            </a:pPr>
            <a:r>
              <a:rPr lang="en-US" dirty="0"/>
              <a:t>National Climate assessment. 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66654-6EA0-524F-8531-15C3F36690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75B444BA-D5E2-9A48-B4A0-03DFBD76C7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E047E53-D9E2-4742-9BF3-AD183C2B7899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1F778BF-0765-7046-9682-CD6F6A84E6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B0A911E-C9BB-1445-B7E7-C1946A767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885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75B444BA-D5E2-9A48-B4A0-03DFBD76C7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E047E53-D9E2-4742-9BF3-AD183C2B7899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1F778BF-0765-7046-9682-CD6F6A84E6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B0A911E-C9BB-1445-B7E7-C1946A767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0024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Glib statement – wanted now.  </a:t>
            </a:r>
          </a:p>
          <a:p>
            <a:pPr>
              <a:buFontTx/>
              <a:buNone/>
            </a:pPr>
            <a:r>
              <a:rPr lang="en-US" dirty="0"/>
              <a:t>Required late century – transition technologies.</a:t>
            </a:r>
          </a:p>
          <a:p>
            <a:pPr>
              <a:buFontTx/>
              <a:buNone/>
            </a:pPr>
            <a:r>
              <a:rPr lang="en-US" dirty="0"/>
              <a:t>National Climate assessment. 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66654-6EA0-524F-8531-15C3F36690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48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Glib statement – wanted now.  </a:t>
            </a:r>
          </a:p>
          <a:p>
            <a:pPr>
              <a:buFontTx/>
              <a:buNone/>
            </a:pPr>
            <a:r>
              <a:rPr lang="en-US" dirty="0"/>
              <a:t>Required late century – transition technologies.</a:t>
            </a:r>
          </a:p>
          <a:p>
            <a:pPr>
              <a:buFontTx/>
              <a:buNone/>
            </a:pPr>
            <a:r>
              <a:rPr lang="en-US" dirty="0"/>
              <a:t>National Climate assessment. 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66654-6EA0-524F-8531-15C3F36690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1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Glib statement – wanted now.  </a:t>
            </a:r>
          </a:p>
          <a:p>
            <a:pPr>
              <a:buFontTx/>
              <a:buNone/>
            </a:pPr>
            <a:r>
              <a:rPr lang="en-US" dirty="0"/>
              <a:t>Required late century – transition technologies.</a:t>
            </a:r>
          </a:p>
          <a:p>
            <a:pPr>
              <a:buFontTx/>
              <a:buNone/>
            </a:pPr>
            <a:r>
              <a:rPr lang="en-US" dirty="0"/>
              <a:t>National Climate assessment. 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66654-6EA0-524F-8531-15C3F36690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88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78E1A82-25FC-A94E-8E7F-341DF7F58D2D}" type="slidenum">
              <a:rPr lang="en-GB" altLang="x-none" sz="1200"/>
              <a:pPr eaLnBrk="1" hangingPunct="1"/>
              <a:t>14</a:t>
            </a:fld>
            <a:endParaRPr lang="en-GB" altLang="x-none" sz="1200"/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69888" y="703263"/>
            <a:ext cx="6118225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6100"/>
            <a:ext cx="5010150" cy="40735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402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66654-6EA0-524F-8531-15C3F36690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4086" y="2041164"/>
            <a:ext cx="9347872" cy="861774"/>
          </a:xfrm>
        </p:spPr>
        <p:txBody>
          <a:bodyPr bIns="91440" anchor="b" anchorCtr="1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2228850"/>
          </a:xfrm>
        </p:spPr>
        <p:txBody>
          <a:bodyPr tIns="182880" anchor="t" anchorCtr="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PPPL_logo_horizontal_gradient_72dpi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77" y="177307"/>
            <a:ext cx="1403604" cy="283464"/>
          </a:xfrm>
          <a:prstGeom prst="rect">
            <a:avLst/>
          </a:prstGeom>
        </p:spPr>
      </p:pic>
      <p:pic>
        <p:nvPicPr>
          <p:cNvPr id="8" name="Picture 7" descr="princeton-university-logo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03" y="180979"/>
            <a:ext cx="1014618" cy="2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and Space for Picture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0894"/>
            <a:ext cx="4495800" cy="3573729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5EB7-8443-1841-A016-9DDA42E8DFBD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0" y="541073"/>
            <a:ext cx="9144000" cy="479822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54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41073"/>
            <a:ext cx="4497388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020895"/>
            <a:ext cx="4497388" cy="35737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541073"/>
            <a:ext cx="4498974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20895"/>
            <a:ext cx="4498974" cy="35737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3AF8-0A32-AC42-B5B0-CFF8E5AA2FE9}" type="datetime1">
              <a:rPr lang="en-US" smtClean="0"/>
              <a:t>6/14/20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572000" y="644071"/>
            <a:ext cx="9071" cy="395055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879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8D521-3644-EE44-A40F-38B35066F10F}" type="datetime1">
              <a:rPr lang="en-US" smtClean="0"/>
              <a:t>6/14/20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523875"/>
            <a:ext cx="9144000" cy="4102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99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A675-AD25-F245-859C-80D43F4BA23D}" type="datetime1">
              <a:rPr lang="en-US" smtClean="0"/>
              <a:t>6/14/20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523875"/>
            <a:ext cx="9144000" cy="362227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0" y="4146153"/>
            <a:ext cx="9144000" cy="479822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465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9E9-6D6E-244F-8AA0-06335958E473}" type="datetime1">
              <a:rPr lang="en-US" smtClean="0"/>
              <a:t>6/14/20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8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552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C641-0633-3B4A-BA3E-1E6CE2B36DE2}" type="datetime1">
              <a:rPr lang="en-US" smtClean="0"/>
              <a:t>6/14/20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8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89088" y="0"/>
            <a:ext cx="9522176" cy="4922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642102"/>
            <a:ext cx="8536756" cy="4396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635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085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064" y="0"/>
            <a:ext cx="7881937" cy="56938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681037"/>
            <a:ext cx="4279900" cy="39969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681037"/>
            <a:ext cx="4281488" cy="39969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7092950" y="4786313"/>
            <a:ext cx="1295400" cy="1881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900113" y="4786313"/>
            <a:ext cx="6192837" cy="1881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3976" y="4786312"/>
            <a:ext cx="846138" cy="1857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5499B35-720E-EA4E-8B4D-80BF9AB14559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66404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2264"/>
            <a:ext cx="9235440" cy="677108"/>
          </a:xfrm>
        </p:spPr>
        <p:txBody>
          <a:bodyPr lIns="914400" rIns="914400" bIns="91440" anchor="ctr" anchorCtr="1"/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29BD1-6F8D-2949-B971-81B32AF6146E}" type="datetime1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7693-D2F0-8E45-8FB6-0C5C05357A69}" type="datetime1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9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0895"/>
            <a:ext cx="9144000" cy="3576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D0FC-51B3-124C-A220-7E69F2D105AF}" type="datetime1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0" y="541073"/>
            <a:ext cx="9144000" cy="479822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47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23668"/>
            <a:ext cx="4495800" cy="4070956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23668"/>
            <a:ext cx="4495800" cy="4070956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6E090-37A2-434C-ABD8-5728EE363E66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8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20894"/>
            <a:ext cx="4495800" cy="3573729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0894"/>
            <a:ext cx="4495800" cy="3573729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D7E-8890-5549-82C1-25EC09B31443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0" y="541073"/>
            <a:ext cx="9144000" cy="479822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74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and Space fo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8521" y="523667"/>
            <a:ext cx="4495800" cy="4070956"/>
          </a:xfrm>
        </p:spPr>
        <p:txBody>
          <a:bodyPr anchor="ctr" anchorCtr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25FB-E163-AA4C-8AEF-17820A7D6882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and Space fo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23668"/>
            <a:ext cx="4495800" cy="4070956"/>
          </a:xfrm>
        </p:spPr>
        <p:txBody>
          <a:bodyPr anchor="ctr" anchorCtr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5244-E3E9-7345-AEFA-BCD96E2ADC5C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2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and Space for Picture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20894"/>
            <a:ext cx="4495800" cy="3573729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8991-FA5A-854C-966B-70D1180C0986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0" y="541073"/>
            <a:ext cx="9144000" cy="479822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32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69387"/>
          </a:xfrm>
          <a:prstGeom prst="rect">
            <a:avLst/>
          </a:prstGeom>
          <a:solidFill>
            <a:schemeClr val="accent3"/>
          </a:solidFill>
          <a:ln w="15875" cmpd="sng">
            <a:solidFill>
              <a:schemeClr val="accent3">
                <a:lumMod val="75000"/>
              </a:schemeClr>
            </a:solidFill>
          </a:ln>
        </p:spPr>
        <p:txBody>
          <a:bodyPr vert="horz" lIns="457200" tIns="91440" rIns="457200" bIns="45720" rtlCol="0" anchor="t" anchorCtr="1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23667"/>
            <a:ext cx="9144000" cy="4073403"/>
          </a:xfrm>
          <a:prstGeom prst="rect">
            <a:avLst/>
          </a:prstGeom>
          <a:noFill/>
        </p:spPr>
        <p:txBody>
          <a:bodyPr vert="horz" lIns="274320" tIns="91440" rIns="274320" bIns="45720" rtlCol="0" anchor="ctr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49625"/>
            <a:ext cx="1816085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530EE-5CB5-BC47-924C-54E79EE91C6C}" type="datetime1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285" y="474962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715" y="474962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1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62" r:id="rId6"/>
    <p:sldLayoutId id="2147483658" r:id="rId7"/>
    <p:sldLayoutId id="2147483657" r:id="rId8"/>
    <p:sldLayoutId id="2147483663" r:id="rId9"/>
    <p:sldLayoutId id="2147483664" r:id="rId10"/>
    <p:sldLayoutId id="2147483653" r:id="rId11"/>
    <p:sldLayoutId id="2147483659" r:id="rId12"/>
    <p:sldLayoutId id="2147483660" r:id="rId13"/>
    <p:sldLayoutId id="2147483654" r:id="rId14"/>
    <p:sldLayoutId id="2147483656" r:id="rId15"/>
    <p:sldLayoutId id="2147483655" r:id="rId16"/>
    <p:sldLayoutId id="2147483666" r:id="rId17"/>
    <p:sldLayoutId id="2147483669" r:id="rId18"/>
    <p:sldLayoutId id="2147483670" r:id="rId19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2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F3CCAC-6D90-F646-80B7-952DF5928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4086" y="1364055"/>
            <a:ext cx="9347872" cy="1538883"/>
          </a:xfrm>
        </p:spPr>
        <p:txBody>
          <a:bodyPr/>
          <a:lstStyle/>
          <a:p>
            <a:r>
              <a:rPr lang="en-US" dirty="0">
                <a:latin typeface="Candara" charset="0"/>
                <a:ea typeface="Candara" charset="0"/>
                <a:cs typeface="Candara" charset="0"/>
              </a:rPr>
              <a:t>Introduction to</a:t>
            </a:r>
            <a:br>
              <a:rPr lang="en-US" dirty="0">
                <a:latin typeface="Candara" charset="0"/>
                <a:ea typeface="Candara" charset="0"/>
                <a:cs typeface="Candara" charset="0"/>
              </a:rPr>
            </a:br>
            <a:r>
              <a:rPr lang="en-US" dirty="0">
                <a:latin typeface="Candara" charset="0"/>
                <a:ea typeface="Candara" charset="0"/>
                <a:cs typeface="Candara" charset="0"/>
              </a:rPr>
              <a:t>Fusion Part 2.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8A46D16-4FCA-B44C-BF89-29BB413E0D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rPr>
              <a:t> Steve Cowley, </a:t>
            </a:r>
          </a:p>
          <a:p>
            <a:r>
              <a:rPr lang="en-US" dirty="0">
                <a:solidFill>
                  <a:schemeClr val="tx1"/>
                </a:solidFill>
              </a:rPr>
              <a:t>PPPL</a:t>
            </a:r>
          </a:p>
        </p:txBody>
      </p:sp>
    </p:spTree>
    <p:extLst>
      <p:ext uri="{BB962C8B-B14F-4D97-AF65-F5344CB8AC3E}">
        <p14:creationId xmlns:p14="http://schemas.microsoft.com/office/powerpoint/2010/main" val="3976378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203117-21F5-B54A-9252-52E75A0CC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AD3E4B-D41A-3B45-B466-8980117B78EE}"/>
              </a:ext>
            </a:extLst>
          </p:cNvPr>
          <p:cNvSpPr txBox="1"/>
          <p:nvPr/>
        </p:nvSpPr>
        <p:spPr>
          <a:xfrm>
            <a:off x="712032" y="614597"/>
            <a:ext cx="739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Sometimes the plasma becomes unstable and deposits its energy on the wall</a:t>
            </a:r>
          </a:p>
          <a:p>
            <a:pPr algn="ctr"/>
            <a:r>
              <a:rPr lang="en-US" dirty="0"/>
              <a:t>(often as relativistic electrons) this is called a disruption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7A5EE-C344-624C-9CB1-67131E7F8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97" y="1306648"/>
            <a:ext cx="3683000" cy="220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7DF2F8-4A6F-2F42-A8FA-6FF813CA5320}"/>
              </a:ext>
            </a:extLst>
          </p:cNvPr>
          <p:cNvSpPr txBox="1"/>
          <p:nvPr/>
        </p:nvSpPr>
        <p:spPr>
          <a:xfrm>
            <a:off x="144697" y="3653098"/>
            <a:ext cx="4228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Machine learning being used to predict the</a:t>
            </a:r>
          </a:p>
          <a:p>
            <a:r>
              <a:rPr lang="en-US" dirty="0"/>
              <a:t>Disruption and avoid it.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55B5D-FDFD-3D4A-9017-BE3DFB0BB5D7}"/>
              </a:ext>
            </a:extLst>
          </p:cNvPr>
          <p:cNvSpPr txBox="1"/>
          <p:nvPr/>
        </p:nvSpPr>
        <p:spPr>
          <a:xfrm>
            <a:off x="4669437" y="1535086"/>
            <a:ext cx="380251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Disruption energy per unit area of wall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17C114-5D39-A741-9284-E903EB15D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265" y="2060541"/>
            <a:ext cx="1623934" cy="7020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92D145-636D-6340-AB1D-E3FB85C98F6D}"/>
              </a:ext>
            </a:extLst>
          </p:cNvPr>
          <p:cNvSpPr txBox="1"/>
          <p:nvPr/>
        </p:nvSpPr>
        <p:spPr>
          <a:xfrm>
            <a:off x="4669437" y="2998033"/>
            <a:ext cx="362227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Worse in smaller high field machines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334A2-84C6-B940-A965-55CEDEE59729}"/>
              </a:ext>
            </a:extLst>
          </p:cNvPr>
          <p:cNvSpPr txBox="1"/>
          <p:nvPr/>
        </p:nvSpPr>
        <p:spPr>
          <a:xfrm>
            <a:off x="2023672" y="4467069"/>
            <a:ext cx="463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disruptions driven by the plasma current. </a:t>
            </a:r>
          </a:p>
        </p:txBody>
      </p:sp>
    </p:spTree>
    <p:extLst>
      <p:ext uri="{BB962C8B-B14F-4D97-AF65-F5344CB8AC3E}">
        <p14:creationId xmlns:p14="http://schemas.microsoft.com/office/powerpoint/2010/main" val="1143991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6CA8C-405E-E340-BC57-CEB917EE8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3D?  No Plasma Current.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BBE715-94BB-F149-A41D-C526AE44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29BD1-6F8D-2949-B971-81B32AF6146E}" type="datetime1">
              <a:rPr lang="en-US" smtClean="0"/>
              <a:t>6/14/20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363B5-1A39-CD49-88D3-35F02F4A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26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F33E1-F61A-6F4E-B7A8-D39E583DB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Stellarator</a:t>
            </a:r>
            <a:r>
              <a:rPr lang="en-US" dirty="0"/>
              <a:t> – is 3D better?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050A6-2B25-604C-AF3A-AEA599104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7693-D2F0-8E45-8FB6-0C5C05357A69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09F5B-1959-A748-A450-5DF62925B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197BD-5969-414F-9B27-F5450E635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151" y="523667"/>
            <a:ext cx="2508569" cy="4643744"/>
          </a:xfrm>
          <a:prstGeom prst="rect">
            <a:avLst/>
          </a:prstGeom>
        </p:spPr>
      </p:pic>
      <p:pic>
        <p:nvPicPr>
          <p:cNvPr id="10" name="Picture 9" descr="A picture containing indoor, object, engine, building&#10;&#10;Description automatically generated">
            <a:extLst>
              <a:ext uri="{FF2B5EF4-FFF2-40B4-BE49-F238E27FC236}">
                <a16:creationId xmlns:a16="http://schemas.microsoft.com/office/drawing/2014/main" id="{ED721A2E-8979-3144-AAFB-044AD96AB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667"/>
            <a:ext cx="6776185" cy="45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10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82AF7-5493-174E-B2D8-0D81D491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07831"/>
          </a:xfrm>
        </p:spPr>
        <p:txBody>
          <a:bodyPr/>
          <a:lstStyle/>
          <a:p>
            <a:r>
              <a:rPr lang="en-US" sz="2400" dirty="0"/>
              <a:t>Innovation – permanent magnet </a:t>
            </a:r>
            <a:r>
              <a:rPr lang="en-US" sz="2400" dirty="0" err="1"/>
              <a:t>stellarator</a:t>
            </a:r>
            <a:r>
              <a:rPr lang="en-US" sz="2400" dirty="0"/>
              <a:t> – Gates, </a:t>
            </a:r>
            <a:r>
              <a:rPr lang="en-US" sz="2400" dirty="0" err="1"/>
              <a:t>Zarnstorff</a:t>
            </a:r>
            <a:r>
              <a:rPr lang="en-US" sz="2400" dirty="0"/>
              <a:t>, SC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125D8-82A4-BF4C-A521-3223A40C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7693-D2F0-8E45-8FB6-0C5C05357A69}" type="datetime1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6D63D-15E9-AE4A-8916-CFDFFF0E1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B5DFA-405F-244E-97B4-CA650CE3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1367-A193-3A48-8604-D2B2BFFF6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76" y="593229"/>
            <a:ext cx="6660712" cy="45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81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44348" y="844894"/>
            <a:ext cx="6158845" cy="3346603"/>
          </a:xfrm>
          <a:solidFill>
            <a:schemeClr val="accent3"/>
          </a:solidFill>
        </p:spPr>
        <p:txBody>
          <a:bodyPr/>
          <a:lstStyle/>
          <a:p>
            <a:pPr algn="ctr">
              <a:buFont typeface="Times" charset="0"/>
              <a:buNone/>
            </a:pPr>
            <a:r>
              <a:rPr lang="en-GB" altLang="x-none" sz="3299" dirty="0">
                <a:solidFill>
                  <a:schemeClr val="bg1"/>
                </a:solidFill>
              </a:rPr>
              <a:t>Perfect Energy?</a:t>
            </a:r>
          </a:p>
          <a:p>
            <a:pPr algn="ctr">
              <a:buFont typeface="Times" charset="0"/>
              <a:buNone/>
            </a:pPr>
            <a:r>
              <a:rPr lang="en-GB" altLang="x-none" i="1" dirty="0">
                <a:solidFill>
                  <a:schemeClr val="bg1"/>
                </a:solidFill>
              </a:rPr>
              <a:t>Safe, no waste legacy, abundant, minimal land use.  But……</a:t>
            </a:r>
          </a:p>
          <a:p>
            <a:pPr algn="ctr">
              <a:buFont typeface="Times" charset="0"/>
              <a:buNone/>
            </a:pPr>
            <a:endParaRPr lang="en-GB" altLang="x-none" i="1" dirty="0">
              <a:solidFill>
                <a:schemeClr val="bg1"/>
              </a:solidFill>
            </a:endParaRPr>
          </a:p>
          <a:p>
            <a:pPr algn="ctr">
              <a:buFont typeface="Times" charset="0"/>
              <a:buNone/>
            </a:pPr>
            <a:r>
              <a:rPr lang="en-GB" altLang="x-none" i="1" dirty="0">
                <a:solidFill>
                  <a:schemeClr val="bg1"/>
                </a:solidFill>
              </a:rPr>
              <a:t>Development is not optional</a:t>
            </a:r>
          </a:p>
          <a:p>
            <a:pPr algn="ctr">
              <a:buFont typeface="Times" charset="0"/>
              <a:buNone/>
            </a:pPr>
            <a:r>
              <a:rPr lang="en-GB" altLang="x-none" i="1" dirty="0">
                <a:solidFill>
                  <a:schemeClr val="bg1"/>
                </a:solidFill>
              </a:rPr>
              <a:t>We must push down the cost and scale if we are to get to market</a:t>
            </a:r>
            <a:r>
              <a:rPr lang="en-GB" altLang="x-none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6634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2CC694-CB74-8F41-8942-F46B5BF4B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6174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209" y="-45720"/>
            <a:ext cx="9407929" cy="802214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47A974-EE1A-704D-923B-0456BE472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429" t="5744" r="9525" b="24892"/>
          <a:stretch/>
        </p:blipFill>
        <p:spPr>
          <a:xfrm>
            <a:off x="-403543" y="726801"/>
            <a:ext cx="8105034" cy="40525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A99793-6D5E-9642-8622-3BD12F22C11D}"/>
              </a:ext>
            </a:extLst>
          </p:cNvPr>
          <p:cNvSpPr txBox="1"/>
          <p:nvPr/>
        </p:nvSpPr>
        <p:spPr>
          <a:xfrm>
            <a:off x="3985710" y="4612124"/>
            <a:ext cx="297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Tom Brown, Jon Menard PPPL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DA8B9-6A6D-BA40-A868-AC9E377CF2C3}"/>
              </a:ext>
            </a:extLst>
          </p:cNvPr>
          <p:cNvSpPr txBox="1"/>
          <p:nvPr/>
        </p:nvSpPr>
        <p:spPr>
          <a:xfrm>
            <a:off x="1208066" y="-37448"/>
            <a:ext cx="7148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National Academy of Sciences calls for Pilot Plant by 2040/50</a:t>
            </a:r>
          </a:p>
          <a:p>
            <a:r>
              <a:rPr lang="en-US" sz="2200" dirty="0">
                <a:solidFill>
                  <a:schemeClr val="bg1"/>
                </a:solidFill>
              </a:rPr>
              <a:t>Community Planning Process 2019-20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959B4-0AA8-3D40-B1E4-80513C24612A}"/>
              </a:ext>
            </a:extLst>
          </p:cNvPr>
          <p:cNvSpPr txBox="1"/>
          <p:nvPr/>
        </p:nvSpPr>
        <p:spPr>
          <a:xfrm>
            <a:off x="6768348" y="970686"/>
            <a:ext cx="217399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field compact</a:t>
            </a:r>
          </a:p>
          <a:p>
            <a:r>
              <a:rPr lang="en-US" dirty="0"/>
              <a:t>Designs from </a:t>
            </a:r>
          </a:p>
          <a:p>
            <a:r>
              <a:rPr lang="en-US" b="1" dirty="0"/>
              <a:t>MIT</a:t>
            </a:r>
            <a:r>
              <a:rPr lang="en-US" dirty="0"/>
              <a:t> “SPARC” – “ARC”</a:t>
            </a:r>
          </a:p>
          <a:p>
            <a:endParaRPr lang="en-US" dirty="0"/>
          </a:p>
          <a:p>
            <a:r>
              <a:rPr lang="en-US" dirty="0"/>
              <a:t>And this </a:t>
            </a:r>
            <a:r>
              <a:rPr lang="en-US" b="1" dirty="0"/>
              <a:t>Princeton</a:t>
            </a:r>
            <a:r>
              <a:rPr lang="en-US" dirty="0"/>
              <a:t> </a:t>
            </a:r>
          </a:p>
          <a:p>
            <a:r>
              <a:rPr lang="en-US" dirty="0"/>
              <a:t>one shown in NAS</a:t>
            </a:r>
          </a:p>
          <a:p>
            <a:r>
              <a:rPr lang="en-US" dirty="0"/>
              <a:t>report.</a:t>
            </a:r>
          </a:p>
          <a:p>
            <a:endParaRPr lang="en-US" dirty="0"/>
          </a:p>
          <a:p>
            <a:r>
              <a:rPr lang="en-US" b="1" dirty="0"/>
              <a:t>High T</a:t>
            </a:r>
            <a:r>
              <a:rPr lang="en-US" b="1" baseline="-25000" dirty="0"/>
              <a:t>c</a:t>
            </a:r>
            <a:r>
              <a:rPr lang="en-US" b="1" dirty="0"/>
              <a:t> at ~ 20</a:t>
            </a:r>
            <a:r>
              <a:rPr lang="en-US" b="1" baseline="30000" dirty="0"/>
              <a:t>0</a:t>
            </a:r>
            <a:endParaRPr lang="en-US" b="1" dirty="0"/>
          </a:p>
          <a:p>
            <a:r>
              <a:rPr lang="en-US" dirty="0"/>
              <a:t>Superconductors</a:t>
            </a:r>
          </a:p>
          <a:p>
            <a:r>
              <a:rPr lang="en-US" dirty="0"/>
              <a:t>~25T on coil</a:t>
            </a:r>
          </a:p>
          <a:p>
            <a:r>
              <a:rPr lang="en-US" dirty="0"/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F70647-E970-F043-A84F-A1137B94C236}"/>
              </a:ext>
            </a:extLst>
          </p:cNvPr>
          <p:cNvCxnSpPr/>
          <p:nvPr/>
        </p:nvCxnSpPr>
        <p:spPr>
          <a:xfrm flipH="1">
            <a:off x="6442364" y="2701636"/>
            <a:ext cx="311727" cy="2542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0C92ECD-1044-214D-B55E-E414ED069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819" y="-45720"/>
            <a:ext cx="1081825" cy="152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3CF52-91E5-FC46-A3FB-B0D5C4D67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2" y="566838"/>
            <a:ext cx="8487177" cy="4576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6B129A-903D-EF4E-B20B-9CECCC699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Academy Review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BF928-6DBA-4840-832C-45681342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7693-D2F0-8E45-8FB6-0C5C05357A69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1942D-8C09-3B45-A8B6-19B26F09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1ABC75-43DD-7841-817A-472F6DEF2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720"/>
            <a:ext cx="1081825" cy="152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3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55E83-AA57-4F45-AAF6-09F25E5C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plant – </a:t>
            </a:r>
            <a:r>
              <a:rPr lang="en-US" u="sng" dirty="0"/>
              <a:t>Simplistic</a:t>
            </a:r>
            <a:r>
              <a:rPr lang="en-US" dirty="0"/>
              <a:t> Rule of Thumb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DC52D-C43D-8F4C-9311-2D93E492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7693-D2F0-8E45-8FB6-0C5C05357A69}" type="datetime1">
              <a:rPr lang="en-US" smtClean="0"/>
              <a:t>6/14/20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EE7DC-A643-EF4E-810B-022B4E5D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D2470-2A4C-024E-A486-D7822B55A6CD}"/>
              </a:ext>
            </a:extLst>
          </p:cNvPr>
          <p:cNvSpPr txBox="1"/>
          <p:nvPr/>
        </p:nvSpPr>
        <p:spPr>
          <a:xfrm>
            <a:off x="1145249" y="613387"/>
            <a:ext cx="611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Empirical fit to the machines/experiments that have been built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1B3320-32ED-6D4F-BC56-B1D16BFBBC9E}"/>
              </a:ext>
            </a:extLst>
          </p:cNvPr>
          <p:cNvSpPr txBox="1"/>
          <p:nvPr/>
        </p:nvSpPr>
        <p:spPr>
          <a:xfrm>
            <a:off x="139685" y="2789327"/>
            <a:ext cx="893142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This formula results from the cost of engineering not</a:t>
            </a:r>
          </a:p>
          <a:p>
            <a:r>
              <a:rPr lang="en-US" sz="2400" dirty="0"/>
              <a:t>the cost of stuff (steel, tungsten, niobium etc.).  I think it is misleading.  </a:t>
            </a:r>
          </a:p>
          <a:p>
            <a:r>
              <a:rPr lang="en-US" sz="2400" dirty="0"/>
              <a:t>&gt;60% of cost is from coils, power supplies, cryogenics</a:t>
            </a:r>
          </a:p>
          <a:p>
            <a:pPr algn="ctr"/>
            <a:r>
              <a:rPr lang="en-US" sz="2400" dirty="0"/>
              <a:t>SIMPLICITY MATTERS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Must add the cost of Balance of Plant – in fission this is &gt; 80% of the cost.  It depends critically on the thermal output of the fusion system</a:t>
            </a:r>
            <a:r>
              <a:rPr lang="en-US" sz="2400" dirty="0"/>
              <a:t> 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575507-1B9B-C24E-A2DA-0050789A58B4}"/>
              </a:ext>
            </a:extLst>
          </p:cNvPr>
          <p:cNvCxnSpPr/>
          <p:nvPr/>
        </p:nvCxnSpPr>
        <p:spPr>
          <a:xfrm flipH="1" flipV="1">
            <a:off x="4644727" y="2167090"/>
            <a:ext cx="1935033" cy="5085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C6FE7E-E29E-B246-B0D0-0C6F0D96400E}"/>
              </a:ext>
            </a:extLst>
          </p:cNvPr>
          <p:cNvCxnSpPr>
            <a:cxnSpLocks/>
          </p:cNvCxnSpPr>
          <p:nvPr/>
        </p:nvCxnSpPr>
        <p:spPr>
          <a:xfrm flipH="1" flipV="1">
            <a:off x="6057890" y="2156699"/>
            <a:ext cx="521870" cy="5363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12D5E7C-F3FF-304E-BBDF-DACA26CD5DEE}"/>
              </a:ext>
            </a:extLst>
          </p:cNvPr>
          <p:cNvSpPr txBox="1"/>
          <p:nvPr/>
        </p:nvSpPr>
        <p:spPr>
          <a:xfrm>
            <a:off x="5520568" y="2387915"/>
            <a:ext cx="121751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Constants?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7EB7D-E5F6-C54A-B366-4DE39C92E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59" y="1342361"/>
            <a:ext cx="6621675" cy="7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3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6CA8C-405E-E340-BC57-CEB917EE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6043"/>
            <a:ext cx="9235440" cy="1169551"/>
          </a:xfrm>
        </p:spPr>
        <p:txBody>
          <a:bodyPr/>
          <a:lstStyle/>
          <a:p>
            <a:r>
              <a:rPr lang="en-US" dirty="0"/>
              <a:t>Can we make it smaller and cheaper?</a:t>
            </a:r>
            <a:br>
              <a:rPr lang="en-US" dirty="0"/>
            </a:br>
            <a:r>
              <a:rPr lang="en-US" dirty="0"/>
              <a:t>What sets the size?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BBE715-94BB-F149-A41D-C526AE44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29BD1-6F8D-2949-B971-81B32AF6146E}" type="datetime1">
              <a:rPr lang="en-US" smtClean="0"/>
              <a:t>6/14/20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0EA25-C811-C244-92DA-4A255A49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363B5-1A39-CD49-88D3-35F02F4A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10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1C63163-215B-4341-9C73-847084D6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185" y="3022997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2" name="Picture 4" descr="Candy-supertorus-2">
            <a:extLst>
              <a:ext uri="{FF2B5EF4-FFF2-40B4-BE49-F238E27FC236}">
                <a16:creationId xmlns:a16="http://schemas.microsoft.com/office/drawing/2014/main" id="{7B0C887E-3219-1F43-A3CB-2F87E1C90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1" r="4320" b="5760"/>
          <a:stretch>
            <a:fillRect/>
          </a:stretch>
        </p:blipFill>
        <p:spPr bwMode="auto">
          <a:xfrm>
            <a:off x="1166004" y="752475"/>
            <a:ext cx="3439716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6">
            <a:extLst>
              <a:ext uri="{FF2B5EF4-FFF2-40B4-BE49-F238E27FC236}">
                <a16:creationId xmlns:a16="http://schemas.microsoft.com/office/drawing/2014/main" id="{6056DB3E-2C37-544D-A08E-4ADA638A7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615" y="1656161"/>
            <a:ext cx="1869423" cy="346249"/>
          </a:xfrm>
          <a:prstGeom prst="rect">
            <a:avLst/>
          </a:prstGeom>
          <a:solidFill>
            <a:srgbClr val="ED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altLang="en-US" sz="1650" i="1" dirty="0"/>
              <a:t>For ITER N ~ 10</a:t>
            </a:r>
            <a:r>
              <a:rPr lang="en-US" altLang="en-US" sz="1650" i="1" baseline="30000" dirty="0"/>
              <a:t>6</a:t>
            </a:r>
            <a:r>
              <a:rPr lang="en-US" altLang="en-US" sz="1650" i="1" dirty="0"/>
              <a:t>.</a:t>
            </a:r>
          </a:p>
        </p:txBody>
      </p:sp>
      <p:sp>
        <p:nvSpPr>
          <p:cNvPr id="30726" name="TextBox 1">
            <a:extLst>
              <a:ext uri="{FF2B5EF4-FFF2-40B4-BE49-F238E27FC236}">
                <a16:creationId xmlns:a16="http://schemas.microsoft.com/office/drawing/2014/main" id="{DF278C54-BCF9-974D-AF01-40181C00D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" y="-792"/>
            <a:ext cx="9144000" cy="4308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200" b="1" dirty="0">
                <a:solidFill>
                  <a:srgbClr val="FFFFFF"/>
                </a:solidFill>
              </a:rPr>
              <a:t>Energy Confinement -- Random walk of heat/particles.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6B5B868-4629-B648-AD9B-72FD92B84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309" y="2455991"/>
            <a:ext cx="2199641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50" i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Eddy turnover time = </a:t>
            </a:r>
            <a:endParaRPr lang="en-US" sz="165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9" name="TextBox 1">
            <a:extLst>
              <a:ext uri="{FF2B5EF4-FFF2-40B4-BE49-F238E27FC236}">
                <a16:creationId xmlns:a16="http://schemas.microsoft.com/office/drawing/2014/main" id="{B5546793-183C-994D-97C3-EF08276AE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0054"/>
            <a:ext cx="42557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 random turbulent steps to leave machine</a:t>
            </a: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Eddy size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alt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– Larmor radius</a:t>
            </a:r>
          </a:p>
          <a:p>
            <a:pPr eaLnBrk="1" hangingPunct="1"/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= ion thermal velocity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906A8A-C7D7-D84E-B3BA-E26D69CF2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024" y="3405480"/>
            <a:ext cx="4072027" cy="453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3CC6A-6EE0-7448-BBA5-04F2A8B70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003" y="2191600"/>
            <a:ext cx="1767696" cy="76029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B0191B-329C-9844-AE04-F364C43E8045}"/>
              </a:ext>
            </a:extLst>
          </p:cNvPr>
          <p:cNvCxnSpPr/>
          <p:nvPr/>
        </p:nvCxnSpPr>
        <p:spPr>
          <a:xfrm>
            <a:off x="1143000" y="4636327"/>
            <a:ext cx="20947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D7B2C63-17CC-5B4E-8506-9CD2FAB397B2}"/>
              </a:ext>
            </a:extLst>
          </p:cNvPr>
          <p:cNvSpPr txBox="1"/>
          <p:nvPr/>
        </p:nvSpPr>
        <p:spPr>
          <a:xfrm>
            <a:off x="3237781" y="444237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8F3698-E1E6-A041-8E06-6A7DFEFFF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309" y="754897"/>
            <a:ext cx="3985404" cy="851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1BC51-8F38-1748-86FF-C995E8C17F10}"/>
              </a:ext>
            </a:extLst>
          </p:cNvPr>
          <p:cNvSpPr txBox="1"/>
          <p:nvPr/>
        </p:nvSpPr>
        <p:spPr>
          <a:xfrm>
            <a:off x="4410402" y="3915291"/>
            <a:ext cx="4509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at constant temperature the community</a:t>
            </a:r>
          </a:p>
          <a:p>
            <a:r>
              <a:rPr lang="en-US" dirty="0"/>
              <a:t>defines an enhancement factor H such that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41AF4-846D-7B47-9354-5E2D52BE9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718" y="4561622"/>
            <a:ext cx="2819400" cy="482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3F3C2B-39E8-644D-875D-95A937E6D18F}"/>
              </a:ext>
            </a:extLst>
          </p:cNvPr>
          <p:cNvSpPr txBox="1"/>
          <p:nvPr/>
        </p:nvSpPr>
        <p:spPr>
          <a:xfrm>
            <a:off x="1440467" y="4728300"/>
            <a:ext cx="349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Ignoring subtleties of the geometry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F53A23-F237-1A4D-A06E-7BE5CEF8B5F7}"/>
              </a:ext>
            </a:extLst>
          </p:cNvPr>
          <p:cNvSpPr txBox="1"/>
          <p:nvPr/>
        </p:nvSpPr>
        <p:spPr>
          <a:xfrm>
            <a:off x="5125458" y="406619"/>
            <a:ext cx="387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Saskia </a:t>
            </a:r>
            <a:r>
              <a:rPr lang="en-US" dirty="0" err="1"/>
              <a:t>Mordijck’s</a:t>
            </a:r>
            <a:r>
              <a:rPr lang="en-US" dirty="0"/>
              <a:t> lecture tomorrow</a:t>
            </a:r>
          </a:p>
        </p:txBody>
      </p:sp>
    </p:spTree>
    <p:extLst>
      <p:ext uri="{BB962C8B-B14F-4D97-AF65-F5344CB8AC3E}">
        <p14:creationId xmlns:p14="http://schemas.microsoft.com/office/powerpoint/2010/main" val="339412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FCDB504-E961-B243-A48A-C42BF9F8274A}"/>
              </a:ext>
            </a:extLst>
          </p:cNvPr>
          <p:cNvSpPr/>
          <p:nvPr/>
        </p:nvSpPr>
        <p:spPr>
          <a:xfrm>
            <a:off x="2419879" y="3009528"/>
            <a:ext cx="4696538" cy="67457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788380-75B5-6644-A013-BC115F768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1E2DBA-ECA3-E04A-BCD5-DE89ED762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94" y="835689"/>
            <a:ext cx="7282893" cy="8347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EEB1F7-F80E-F043-88CC-B3CFD487B3F0}"/>
              </a:ext>
            </a:extLst>
          </p:cNvPr>
          <p:cNvSpPr txBox="1"/>
          <p:nvPr/>
        </p:nvSpPr>
        <p:spPr>
          <a:xfrm>
            <a:off x="2209222" y="3778043"/>
            <a:ext cx="4980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 and beta depends on shape profiles etc.  Physics!</a:t>
            </a:r>
          </a:p>
          <a:p>
            <a:pPr algn="ctr"/>
            <a:r>
              <a:rPr lang="en-US" b="1" dirty="0"/>
              <a:t>SCALING FOR SELF SIMILAR TOKAMAKS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004181-7025-6C4A-8AAB-603B78062C82}"/>
              </a:ext>
            </a:extLst>
          </p:cNvPr>
          <p:cNvSpPr/>
          <p:nvPr/>
        </p:nvSpPr>
        <p:spPr>
          <a:xfrm>
            <a:off x="5641587" y="1134902"/>
            <a:ext cx="357809" cy="2517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3BFE65-FACE-5547-BCCC-2789B2DBEAA6}"/>
              </a:ext>
            </a:extLst>
          </p:cNvPr>
          <p:cNvSpPr/>
          <p:nvPr/>
        </p:nvSpPr>
        <p:spPr>
          <a:xfrm>
            <a:off x="192157" y="2061734"/>
            <a:ext cx="8700052" cy="68809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8AFE2C-4B7F-2A47-AB06-F2066F206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90" y="2237300"/>
            <a:ext cx="8554279" cy="366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62DDC7-BDD7-464F-9D89-A7C54B761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75" y="1545737"/>
            <a:ext cx="927100" cy="2507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B0E2F9-A273-B74A-8652-88EB13191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57" y="2938429"/>
            <a:ext cx="1959804" cy="33546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223496-2A5D-0F4C-BAB7-7CF101DA35B8}"/>
              </a:ext>
            </a:extLst>
          </p:cNvPr>
          <p:cNvCxnSpPr/>
          <p:nvPr/>
        </p:nvCxnSpPr>
        <p:spPr>
          <a:xfrm flipH="1" flipV="1">
            <a:off x="649357" y="2603629"/>
            <a:ext cx="139147" cy="321763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1EFC532-B770-404B-817E-AA629D11840E}"/>
              </a:ext>
            </a:extLst>
          </p:cNvPr>
          <p:cNvCxnSpPr/>
          <p:nvPr/>
        </p:nvCxnSpPr>
        <p:spPr>
          <a:xfrm flipH="1" flipV="1">
            <a:off x="351184" y="2631350"/>
            <a:ext cx="139147" cy="321763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C8DD634-3566-DD43-8C26-51D1A4CD5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75" y="3009528"/>
            <a:ext cx="1208985" cy="3003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69CFA9-DFFF-D34E-B458-65EA5FDABA75}"/>
              </a:ext>
            </a:extLst>
          </p:cNvPr>
          <p:cNvSpPr txBox="1"/>
          <p:nvPr/>
        </p:nvSpPr>
        <p:spPr>
          <a:xfrm>
            <a:off x="2676939" y="1788019"/>
            <a:ext cx="314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CONDITION TO BE SELF HEATED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8ED630-248A-FF41-878E-5F7C3ED50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3748" y="3062199"/>
            <a:ext cx="4368800" cy="495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D4E273-69E2-E54D-9D21-D43001EAD9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4152" y="4492109"/>
            <a:ext cx="4772967" cy="4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2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209" y="-45720"/>
            <a:ext cx="9407929" cy="56938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47A974-EE1A-704D-923B-0456BE472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429" t="5744" r="9525" b="24892"/>
          <a:stretch/>
        </p:blipFill>
        <p:spPr>
          <a:xfrm>
            <a:off x="-366067" y="525867"/>
            <a:ext cx="8105034" cy="40525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A99793-6D5E-9642-8622-3BD12F22C11D}"/>
              </a:ext>
            </a:extLst>
          </p:cNvPr>
          <p:cNvSpPr txBox="1"/>
          <p:nvPr/>
        </p:nvSpPr>
        <p:spPr>
          <a:xfrm>
            <a:off x="3985710" y="4612124"/>
            <a:ext cx="297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Tom Brown, Jon Menard PPPL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DA8B9-6A6D-BA40-A868-AC9E377CF2C3}"/>
              </a:ext>
            </a:extLst>
          </p:cNvPr>
          <p:cNvSpPr txBox="1"/>
          <p:nvPr/>
        </p:nvSpPr>
        <p:spPr>
          <a:xfrm>
            <a:off x="1208066" y="-37448"/>
            <a:ext cx="71480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National Academy of Sciences calls for Pilot Plant by 2040/50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959B4-0AA8-3D40-B1E4-80513C24612A}"/>
              </a:ext>
            </a:extLst>
          </p:cNvPr>
          <p:cNvSpPr txBox="1"/>
          <p:nvPr/>
        </p:nvSpPr>
        <p:spPr>
          <a:xfrm>
            <a:off x="6768348" y="970686"/>
            <a:ext cx="217399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field compact</a:t>
            </a:r>
          </a:p>
          <a:p>
            <a:r>
              <a:rPr lang="en-US" dirty="0"/>
              <a:t>Designs from </a:t>
            </a:r>
          </a:p>
          <a:p>
            <a:r>
              <a:rPr lang="en-US" b="1" dirty="0"/>
              <a:t>MIT</a:t>
            </a:r>
            <a:r>
              <a:rPr lang="en-US" dirty="0"/>
              <a:t> “SPARC” – “ARC”</a:t>
            </a:r>
          </a:p>
          <a:p>
            <a:endParaRPr lang="en-US" dirty="0"/>
          </a:p>
          <a:p>
            <a:r>
              <a:rPr lang="en-US" dirty="0"/>
              <a:t>And this </a:t>
            </a:r>
            <a:r>
              <a:rPr lang="en-US" b="1" dirty="0"/>
              <a:t>Princeton</a:t>
            </a:r>
            <a:r>
              <a:rPr lang="en-US" dirty="0"/>
              <a:t> </a:t>
            </a:r>
          </a:p>
          <a:p>
            <a:r>
              <a:rPr lang="en-US" dirty="0"/>
              <a:t>one shown in NAS</a:t>
            </a:r>
          </a:p>
          <a:p>
            <a:r>
              <a:rPr lang="en-US" dirty="0"/>
              <a:t>report.</a:t>
            </a:r>
          </a:p>
          <a:p>
            <a:endParaRPr lang="en-US" dirty="0"/>
          </a:p>
          <a:p>
            <a:r>
              <a:rPr lang="en-US" b="1" dirty="0"/>
              <a:t>High T</a:t>
            </a:r>
            <a:r>
              <a:rPr lang="en-US" b="1" baseline="-25000" dirty="0"/>
              <a:t>c</a:t>
            </a:r>
            <a:r>
              <a:rPr lang="en-US" b="1" dirty="0"/>
              <a:t> at ~ 20</a:t>
            </a:r>
            <a:r>
              <a:rPr lang="en-US" b="1" baseline="30000" dirty="0"/>
              <a:t>0</a:t>
            </a:r>
            <a:endParaRPr lang="en-US" b="1" dirty="0"/>
          </a:p>
          <a:p>
            <a:r>
              <a:rPr lang="en-US" dirty="0"/>
              <a:t>Superconductors</a:t>
            </a:r>
          </a:p>
          <a:p>
            <a:r>
              <a:rPr lang="en-US" dirty="0"/>
              <a:t>~25T on coil</a:t>
            </a:r>
          </a:p>
          <a:p>
            <a:r>
              <a:rPr lang="en-US" dirty="0"/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F70647-E970-F043-A84F-A1137B94C236}"/>
              </a:ext>
            </a:extLst>
          </p:cNvPr>
          <p:cNvCxnSpPr/>
          <p:nvPr/>
        </p:nvCxnSpPr>
        <p:spPr>
          <a:xfrm flipH="1">
            <a:off x="6442364" y="2701636"/>
            <a:ext cx="311727" cy="2542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0C92ECD-1044-214D-B55E-E414ED069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819" y="-45720"/>
            <a:ext cx="1081825" cy="15253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9DBE1E-A999-D24D-8EC3-8FA60EC27A48}"/>
              </a:ext>
            </a:extLst>
          </p:cNvPr>
          <p:cNvSpPr txBox="1"/>
          <p:nvPr/>
        </p:nvSpPr>
        <p:spPr>
          <a:xfrm>
            <a:off x="333792" y="1257755"/>
            <a:ext cx="8303925" cy="189282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SELF SIMILAR SCALING AT CONSTANT GAIN, ”H” AND SHAPE</a:t>
            </a:r>
          </a:p>
          <a:p>
            <a:pPr algn="ctr">
              <a:lnSpc>
                <a:spcPct val="150000"/>
              </a:lnSpc>
            </a:pPr>
            <a:r>
              <a:rPr lang="en-US" b="1" dirty="0"/>
              <a:t>ITER: </a:t>
            </a:r>
            <a:r>
              <a:rPr lang="en-US" dirty="0"/>
              <a:t>R= 6.2m, B = 5.3T    BR</a:t>
            </a:r>
            <a:r>
              <a:rPr lang="en-US" baseline="30000" dirty="0"/>
              <a:t>3/4 </a:t>
            </a:r>
            <a:r>
              <a:rPr lang="en-US" dirty="0"/>
              <a:t>= 20.8 </a:t>
            </a:r>
          </a:p>
          <a:p>
            <a:pPr algn="ctr">
              <a:lnSpc>
                <a:spcPct val="150000"/>
              </a:lnSpc>
            </a:pPr>
            <a:endParaRPr lang="en-US" b="1" dirty="0"/>
          </a:p>
          <a:p>
            <a:pPr algn="ctr">
              <a:lnSpc>
                <a:spcPct val="150000"/>
              </a:lnSpc>
            </a:pPr>
            <a:r>
              <a:rPr lang="en-US" b="1" dirty="0"/>
              <a:t>SPARC: </a:t>
            </a:r>
            <a:r>
              <a:rPr lang="en-US" dirty="0"/>
              <a:t>R = 1.78m B = 12.5T  BR</a:t>
            </a:r>
            <a:r>
              <a:rPr lang="en-US" baseline="30000" dirty="0"/>
              <a:t>3/4 </a:t>
            </a:r>
            <a:r>
              <a:rPr lang="en-US" dirty="0"/>
              <a:t>= 19.2 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8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1E90180-B4AB-0849-B30A-38413046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Similar Power and Stored Energy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695148-0E6E-CD4D-A27D-8FB5B9CFD5F0}"/>
              </a:ext>
            </a:extLst>
          </p:cNvPr>
          <p:cNvSpPr txBox="1"/>
          <p:nvPr/>
        </p:nvSpPr>
        <p:spPr>
          <a:xfrm>
            <a:off x="322289" y="1401577"/>
            <a:ext cx="325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FUSION POWER FROM DEVICE =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84549-A4B5-D94A-BBCA-5BBB50D1F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928" y="572070"/>
            <a:ext cx="2394262" cy="271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F4C27A-A21F-9049-BFDC-AD3282CB3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885" y="1261727"/>
            <a:ext cx="4461239" cy="5890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C2E8C2-1042-9542-B4B7-68B620A21BF7}"/>
              </a:ext>
            </a:extLst>
          </p:cNvPr>
          <p:cNvSpPr txBox="1"/>
          <p:nvPr/>
        </p:nvSpPr>
        <p:spPr>
          <a:xfrm>
            <a:off x="4264701" y="1850799"/>
            <a:ext cx="4723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Total power essentially independent of size/field</a:t>
            </a:r>
          </a:p>
          <a:p>
            <a:r>
              <a:rPr lang="en-US" dirty="0">
                <a:solidFill>
                  <a:schemeClr val="accent3"/>
                </a:solidFill>
              </a:rPr>
              <a:t>Small high field devices have large heat fluxes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C68A2-CEBC-CA48-A460-9632DFAB8544}"/>
              </a:ext>
            </a:extLst>
          </p:cNvPr>
          <p:cNvSpPr txBox="1"/>
          <p:nvPr/>
        </p:nvSpPr>
        <p:spPr>
          <a:xfrm>
            <a:off x="322289" y="3613368"/>
            <a:ext cx="295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ENERGY STORED IN PLASMA: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47E420-2B66-5649-97EA-5866A36C5B01}"/>
              </a:ext>
            </a:extLst>
          </p:cNvPr>
          <p:cNvSpPr txBox="1"/>
          <p:nvPr/>
        </p:nvSpPr>
        <p:spPr>
          <a:xfrm>
            <a:off x="5269043" y="555873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IGNITED DEVICE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5681FAA-DCFB-5048-8D6F-A17081135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974" y="3503714"/>
            <a:ext cx="5269043" cy="5886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4B1E39E-E0AA-B54B-BE65-A0130CA99084}"/>
              </a:ext>
            </a:extLst>
          </p:cNvPr>
          <p:cNvSpPr txBox="1"/>
          <p:nvPr/>
        </p:nvSpPr>
        <p:spPr>
          <a:xfrm>
            <a:off x="6813030" y="4136603"/>
            <a:ext cx="122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Use scaling</a:t>
            </a:r>
          </a:p>
        </p:txBody>
      </p:sp>
    </p:spTree>
    <p:extLst>
      <p:ext uri="{BB962C8B-B14F-4D97-AF65-F5344CB8AC3E}">
        <p14:creationId xmlns:p14="http://schemas.microsoft.com/office/powerpoint/2010/main" val="1755615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6521</TotalTime>
  <Words>616</Words>
  <Application>Microsoft Macintosh PowerPoint</Application>
  <PresentationFormat>On-screen Show (16:9)</PresentationFormat>
  <Paragraphs>123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Candara</vt:lpstr>
      <vt:lpstr>Times</vt:lpstr>
      <vt:lpstr>Times New Roman</vt:lpstr>
      <vt:lpstr>Wingdings</vt:lpstr>
      <vt:lpstr>Office Theme</vt:lpstr>
      <vt:lpstr>Introduction to Fusion Part 2.</vt:lpstr>
      <vt:lpstr> </vt:lpstr>
      <vt:lpstr>National Academy Review</vt:lpstr>
      <vt:lpstr>Cost of plant – Simplistic Rule of Thumb</vt:lpstr>
      <vt:lpstr>Can we make it smaller and cheaper? What sets the size?</vt:lpstr>
      <vt:lpstr>PowerPoint Presentation</vt:lpstr>
      <vt:lpstr>Burning</vt:lpstr>
      <vt:lpstr> </vt:lpstr>
      <vt:lpstr>Self Similar Power and Stored Energy</vt:lpstr>
      <vt:lpstr>Disruption</vt:lpstr>
      <vt:lpstr>Or 3D?  No Plasma Current.</vt:lpstr>
      <vt:lpstr>Stellarator – is 3D better?</vt:lpstr>
      <vt:lpstr>Innovation – permanent magnet stellarator – Gates, Zarnstorff, SC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Bringing down the cost and scale of fusion</dc:title>
  <dc:creator>Microsoft Office User</dc:creator>
  <cp:lastModifiedBy>Microsoft Office User</cp:lastModifiedBy>
  <cp:revision>146</cp:revision>
  <cp:lastPrinted>2019-01-27T23:54:42Z</cp:lastPrinted>
  <dcterms:created xsi:type="dcterms:W3CDTF">2019-01-27T23:18:55Z</dcterms:created>
  <dcterms:modified xsi:type="dcterms:W3CDTF">2020-06-14T22:35:57Z</dcterms:modified>
</cp:coreProperties>
</file>